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9" r:id="rId4"/>
    <p:sldId id="261" r:id="rId5"/>
    <p:sldId id="302" r:id="rId6"/>
    <p:sldId id="303" r:id="rId7"/>
    <p:sldId id="304" r:id="rId8"/>
    <p:sldId id="305" r:id="rId9"/>
    <p:sldId id="306" r:id="rId10"/>
    <p:sldId id="307" r:id="rId11"/>
    <p:sldId id="263" r:id="rId12"/>
    <p:sldId id="308" r:id="rId13"/>
    <p:sldId id="309" r:id="rId14"/>
    <p:sldId id="311" r:id="rId15"/>
    <p:sldId id="313" r:id="rId16"/>
    <p:sldId id="312" r:id="rId17"/>
    <p:sldId id="310" r:id="rId18"/>
    <p:sldId id="314" r:id="rId19"/>
    <p:sldId id="28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16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513CE9-E6B5-4A1C-A66E-12CFFAB1C522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7A352B65-3C9C-4CFD-83F9-F6BE5C7CD47B}">
      <dgm:prSet phldrT="[Текст]" custT="1"/>
      <dgm:spPr/>
      <dgm:t>
        <a:bodyPr/>
        <a:lstStyle/>
        <a:p>
          <a:r>
            <a:rPr lang="ro-RO" sz="28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CE DORIM SĂ OBȚINEM? </a:t>
          </a:r>
          <a:endParaRPr lang="ru-RU" sz="28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6C46996C-9617-490B-B839-7FD95B74F363}" type="parTrans" cxnId="{497B845D-4B1B-4BAE-9001-FFCFAC6E9A04}">
      <dgm:prSet/>
      <dgm:spPr/>
      <dgm:t>
        <a:bodyPr/>
        <a:lstStyle/>
        <a:p>
          <a:endParaRPr lang="ru-RU"/>
        </a:p>
      </dgm:t>
    </dgm:pt>
    <dgm:pt modelId="{7D7150E3-7B7B-4FA0-BFCC-26887E4A49AC}" type="sibTrans" cxnId="{497B845D-4B1B-4BAE-9001-FFCFAC6E9A04}">
      <dgm:prSet/>
      <dgm:spPr/>
      <dgm:t>
        <a:bodyPr/>
        <a:lstStyle/>
        <a:p>
          <a:endParaRPr lang="ru-RU"/>
        </a:p>
      </dgm:t>
    </dgm:pt>
    <dgm:pt modelId="{E9844496-DB92-44C6-A7B1-B0C8CFA31EF4}" type="pres">
      <dgm:prSet presAssocID="{50513CE9-E6B5-4A1C-A66E-12CFFAB1C522}" presName="Name0" presStyleCnt="0">
        <dgm:presLayoutVars>
          <dgm:dir/>
          <dgm:animLvl val="lvl"/>
          <dgm:resizeHandles val="exact"/>
        </dgm:presLayoutVars>
      </dgm:prSet>
      <dgm:spPr/>
    </dgm:pt>
    <dgm:pt modelId="{6DD1458D-FAA7-4822-8289-95EA7DB617C9}" type="pres">
      <dgm:prSet presAssocID="{50513CE9-E6B5-4A1C-A66E-12CFFAB1C522}" presName="dummy" presStyleCnt="0"/>
      <dgm:spPr/>
    </dgm:pt>
    <dgm:pt modelId="{739AC571-62DA-468E-884B-36583831BE9A}" type="pres">
      <dgm:prSet presAssocID="{50513CE9-E6B5-4A1C-A66E-12CFFAB1C522}" presName="linH" presStyleCnt="0"/>
      <dgm:spPr/>
    </dgm:pt>
    <dgm:pt modelId="{901456BF-44B8-420C-9166-28644BBF38BB}" type="pres">
      <dgm:prSet presAssocID="{50513CE9-E6B5-4A1C-A66E-12CFFAB1C522}" presName="padding1" presStyleCnt="0"/>
      <dgm:spPr/>
    </dgm:pt>
    <dgm:pt modelId="{AC1A4A17-5D4D-4A85-A9AE-1F86D63525F8}" type="pres">
      <dgm:prSet presAssocID="{7A352B65-3C9C-4CFD-83F9-F6BE5C7CD47B}" presName="linV" presStyleCnt="0"/>
      <dgm:spPr/>
    </dgm:pt>
    <dgm:pt modelId="{6B2EAAF0-CCE0-4F70-A26C-92C380C75D78}" type="pres">
      <dgm:prSet presAssocID="{7A352B65-3C9C-4CFD-83F9-F6BE5C7CD47B}" presName="spVertical1" presStyleCnt="0"/>
      <dgm:spPr/>
    </dgm:pt>
    <dgm:pt modelId="{E56E2D88-EAFA-404D-8703-0FD658154F9A}" type="pres">
      <dgm:prSet presAssocID="{7A352B65-3C9C-4CFD-83F9-F6BE5C7CD47B}" presName="parTx" presStyleLbl="revTx" presStyleIdx="0" presStyleCnt="1" custScaleX="174788" custLinFactNeighborX="283" custLinFactNeighborY="153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B4120-1BC9-40DB-9F90-5247132E9EE2}" type="pres">
      <dgm:prSet presAssocID="{7A352B65-3C9C-4CFD-83F9-F6BE5C7CD47B}" presName="spVertical2" presStyleCnt="0"/>
      <dgm:spPr/>
    </dgm:pt>
    <dgm:pt modelId="{B3414E40-A5E7-4C3C-9478-949BC1EF00EC}" type="pres">
      <dgm:prSet presAssocID="{7A352B65-3C9C-4CFD-83F9-F6BE5C7CD47B}" presName="spVertical3" presStyleCnt="0"/>
      <dgm:spPr/>
    </dgm:pt>
    <dgm:pt modelId="{A3E1767A-6091-45B7-8071-01BBF1AFBCA1}" type="pres">
      <dgm:prSet presAssocID="{50513CE9-E6B5-4A1C-A66E-12CFFAB1C522}" presName="padding2" presStyleCnt="0"/>
      <dgm:spPr/>
    </dgm:pt>
    <dgm:pt modelId="{F1A88294-88B8-44E7-B88D-0C1F33F5513C}" type="pres">
      <dgm:prSet presAssocID="{50513CE9-E6B5-4A1C-A66E-12CFFAB1C522}" presName="negArrow" presStyleCnt="0"/>
      <dgm:spPr/>
    </dgm:pt>
    <dgm:pt modelId="{15E1CD70-E4D8-4D7C-AFBC-A596649E16E6}" type="pres">
      <dgm:prSet presAssocID="{50513CE9-E6B5-4A1C-A66E-12CFFAB1C522}" presName="backgroundArrow" presStyleLbl="node1" presStyleIdx="0" presStyleCnt="1" custScaleY="515941" custLinFactNeighborX="-98"/>
      <dgm:spPr/>
    </dgm:pt>
  </dgm:ptLst>
  <dgm:cxnLst>
    <dgm:cxn modelId="{497B845D-4B1B-4BAE-9001-FFCFAC6E9A04}" srcId="{50513CE9-E6B5-4A1C-A66E-12CFFAB1C522}" destId="{7A352B65-3C9C-4CFD-83F9-F6BE5C7CD47B}" srcOrd="0" destOrd="0" parTransId="{6C46996C-9617-490B-B839-7FD95B74F363}" sibTransId="{7D7150E3-7B7B-4FA0-BFCC-26887E4A49AC}"/>
    <dgm:cxn modelId="{49FDCEF3-FCDC-40F4-9745-6C958D8FC414}" type="presOf" srcId="{7A352B65-3C9C-4CFD-83F9-F6BE5C7CD47B}" destId="{E56E2D88-EAFA-404D-8703-0FD658154F9A}" srcOrd="0" destOrd="0" presId="urn:microsoft.com/office/officeart/2005/8/layout/hProcess3"/>
    <dgm:cxn modelId="{3703B43E-423B-49BD-9614-654146C15FEA}" type="presOf" srcId="{50513CE9-E6B5-4A1C-A66E-12CFFAB1C522}" destId="{E9844496-DB92-44C6-A7B1-B0C8CFA31EF4}" srcOrd="0" destOrd="0" presId="urn:microsoft.com/office/officeart/2005/8/layout/hProcess3"/>
    <dgm:cxn modelId="{ABD51CC3-44DE-483A-BE70-18D996219A4F}" type="presParOf" srcId="{E9844496-DB92-44C6-A7B1-B0C8CFA31EF4}" destId="{6DD1458D-FAA7-4822-8289-95EA7DB617C9}" srcOrd="0" destOrd="0" presId="urn:microsoft.com/office/officeart/2005/8/layout/hProcess3"/>
    <dgm:cxn modelId="{8A97A9E6-F712-4C5A-8837-0D2772AD5C91}" type="presParOf" srcId="{E9844496-DB92-44C6-A7B1-B0C8CFA31EF4}" destId="{739AC571-62DA-468E-884B-36583831BE9A}" srcOrd="1" destOrd="0" presId="urn:microsoft.com/office/officeart/2005/8/layout/hProcess3"/>
    <dgm:cxn modelId="{1F6C7A66-088C-4019-9CD5-F32E3AFD58E3}" type="presParOf" srcId="{739AC571-62DA-468E-884B-36583831BE9A}" destId="{901456BF-44B8-420C-9166-28644BBF38BB}" srcOrd="0" destOrd="0" presId="urn:microsoft.com/office/officeart/2005/8/layout/hProcess3"/>
    <dgm:cxn modelId="{1EA4975E-41FB-4BAB-876E-368FB562D95B}" type="presParOf" srcId="{739AC571-62DA-468E-884B-36583831BE9A}" destId="{AC1A4A17-5D4D-4A85-A9AE-1F86D63525F8}" srcOrd="1" destOrd="0" presId="urn:microsoft.com/office/officeart/2005/8/layout/hProcess3"/>
    <dgm:cxn modelId="{8E5F9F64-21F3-4425-B942-E26F70FBE003}" type="presParOf" srcId="{AC1A4A17-5D4D-4A85-A9AE-1F86D63525F8}" destId="{6B2EAAF0-CCE0-4F70-A26C-92C380C75D78}" srcOrd="0" destOrd="0" presId="urn:microsoft.com/office/officeart/2005/8/layout/hProcess3"/>
    <dgm:cxn modelId="{A5BB3C8F-7CF3-438E-A9F2-68302A90D28C}" type="presParOf" srcId="{AC1A4A17-5D4D-4A85-A9AE-1F86D63525F8}" destId="{E56E2D88-EAFA-404D-8703-0FD658154F9A}" srcOrd="1" destOrd="0" presId="urn:microsoft.com/office/officeart/2005/8/layout/hProcess3"/>
    <dgm:cxn modelId="{21683A74-CB1C-42C6-B93D-9F5F4A5C2F39}" type="presParOf" srcId="{AC1A4A17-5D4D-4A85-A9AE-1F86D63525F8}" destId="{01EB4120-1BC9-40DB-9F90-5247132E9EE2}" srcOrd="2" destOrd="0" presId="urn:microsoft.com/office/officeart/2005/8/layout/hProcess3"/>
    <dgm:cxn modelId="{ABEADB02-F739-4503-A40A-777FB1A3DC0C}" type="presParOf" srcId="{AC1A4A17-5D4D-4A85-A9AE-1F86D63525F8}" destId="{B3414E40-A5E7-4C3C-9478-949BC1EF00EC}" srcOrd="3" destOrd="0" presId="urn:microsoft.com/office/officeart/2005/8/layout/hProcess3"/>
    <dgm:cxn modelId="{C86F6651-E867-4AA3-9734-766AE8146D42}" type="presParOf" srcId="{739AC571-62DA-468E-884B-36583831BE9A}" destId="{A3E1767A-6091-45B7-8071-01BBF1AFBCA1}" srcOrd="2" destOrd="0" presId="urn:microsoft.com/office/officeart/2005/8/layout/hProcess3"/>
    <dgm:cxn modelId="{D49FA168-DF12-49F2-8AFC-B54CA1E2BA0F}" type="presParOf" srcId="{739AC571-62DA-468E-884B-36583831BE9A}" destId="{F1A88294-88B8-44E7-B88D-0C1F33F5513C}" srcOrd="3" destOrd="0" presId="urn:microsoft.com/office/officeart/2005/8/layout/hProcess3"/>
    <dgm:cxn modelId="{724DA4E1-2C8C-4B20-9868-E5B57A353C8D}" type="presParOf" srcId="{739AC571-62DA-468E-884B-36583831BE9A}" destId="{15E1CD70-E4D8-4D7C-AFBC-A596649E16E6}" srcOrd="4" destOrd="0" presId="urn:microsoft.com/office/officeart/2005/8/layout/h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A6CCE8-C44C-45B6-A81C-721C43C300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8193145-74CC-46E1-8E8D-12091623EF61}">
      <dgm:prSet/>
      <dgm:spPr/>
      <dgm:t>
        <a:bodyPr/>
        <a:lstStyle/>
        <a:p>
          <a:pPr rtl="0"/>
          <a:r>
            <a:rPr lang="ro-RO" b="1" dirty="0" smtClean="0"/>
            <a:t>Scutirea venitului obținut din înstrăinarea locuinței de bază</a:t>
          </a:r>
          <a:endParaRPr lang="ru-RU" dirty="0"/>
        </a:p>
      </dgm:t>
    </dgm:pt>
    <dgm:pt modelId="{A0FB3F11-86CF-4FCC-978B-E0B3D3FA5B36}" type="parTrans" cxnId="{2D2CE388-496F-443C-9C35-E60CB2CDDA72}">
      <dgm:prSet/>
      <dgm:spPr/>
      <dgm:t>
        <a:bodyPr/>
        <a:lstStyle/>
        <a:p>
          <a:endParaRPr lang="ru-RU"/>
        </a:p>
      </dgm:t>
    </dgm:pt>
    <dgm:pt modelId="{3788CB91-CA0F-4A70-95C9-3B10E151492A}" type="sibTrans" cxnId="{2D2CE388-496F-443C-9C35-E60CB2CDDA72}">
      <dgm:prSet/>
      <dgm:spPr/>
      <dgm:t>
        <a:bodyPr/>
        <a:lstStyle/>
        <a:p>
          <a:endParaRPr lang="ru-RU"/>
        </a:p>
      </dgm:t>
    </dgm:pt>
    <dgm:pt modelId="{B6CCFABE-D9BC-46AC-AD9C-6AD38418B407}">
      <dgm:prSet/>
      <dgm:spPr/>
      <dgm:t>
        <a:bodyPr/>
        <a:lstStyle/>
        <a:p>
          <a:pPr rtl="0"/>
          <a:r>
            <a:rPr lang="ro-RO" b="1" dirty="0" smtClean="0"/>
            <a:t>Definirea criteriilor de determinare a locuinței de bază</a:t>
          </a:r>
          <a:endParaRPr lang="ru-RU" dirty="0"/>
        </a:p>
      </dgm:t>
    </dgm:pt>
    <dgm:pt modelId="{90C84EC7-3701-4B5D-9E33-661014A7C445}" type="parTrans" cxnId="{FDABED29-E169-4FB9-911E-070CFBC87391}">
      <dgm:prSet/>
      <dgm:spPr/>
      <dgm:t>
        <a:bodyPr/>
        <a:lstStyle/>
        <a:p>
          <a:endParaRPr lang="ru-RU"/>
        </a:p>
      </dgm:t>
    </dgm:pt>
    <dgm:pt modelId="{96E85868-ABD7-464D-AD5D-42A498978FA5}" type="sibTrans" cxnId="{FDABED29-E169-4FB9-911E-070CFBC87391}">
      <dgm:prSet/>
      <dgm:spPr/>
      <dgm:t>
        <a:bodyPr/>
        <a:lstStyle/>
        <a:p>
          <a:endParaRPr lang="ru-RU"/>
        </a:p>
      </dgm:t>
    </dgm:pt>
    <dgm:pt modelId="{901380B4-150C-4E56-B3A3-ABADB096860A}">
      <dgm:prSet/>
      <dgm:spPr/>
      <dgm:t>
        <a:bodyPr/>
        <a:lstStyle/>
        <a:p>
          <a:pPr rtl="0"/>
          <a:r>
            <a:rPr lang="ro-RO" b="1" dirty="0" smtClean="0"/>
            <a:t>R</a:t>
          </a:r>
          <a:r>
            <a:rPr lang="ro-RO" b="1" baseline="0" dirty="0" smtClean="0"/>
            <a:t>evizuirea tipurilor activelor de capital</a:t>
          </a:r>
          <a:endParaRPr lang="ru-RU" dirty="0"/>
        </a:p>
      </dgm:t>
    </dgm:pt>
    <dgm:pt modelId="{218E02F5-99CD-4D8C-9F8D-3C26ABFC24D1}" type="parTrans" cxnId="{11229B67-1833-42B5-B863-AE4EE16AC43C}">
      <dgm:prSet/>
      <dgm:spPr/>
      <dgm:t>
        <a:bodyPr/>
        <a:lstStyle/>
        <a:p>
          <a:endParaRPr lang="ru-RU"/>
        </a:p>
      </dgm:t>
    </dgm:pt>
    <dgm:pt modelId="{4B6CDAEB-38DE-42EB-A8A5-8E5A04A8112D}" type="sibTrans" cxnId="{11229B67-1833-42B5-B863-AE4EE16AC43C}">
      <dgm:prSet/>
      <dgm:spPr/>
      <dgm:t>
        <a:bodyPr/>
        <a:lstStyle/>
        <a:p>
          <a:endParaRPr lang="ru-RU"/>
        </a:p>
      </dgm:t>
    </dgm:pt>
    <dgm:pt modelId="{50CA17BE-A34C-424F-B907-7F578EF42924}">
      <dgm:prSet/>
      <dgm:spPr/>
      <dgm:t>
        <a:bodyPr/>
        <a:lstStyle/>
        <a:p>
          <a:pPr rtl="0"/>
          <a:r>
            <a:rPr lang="ro-RO" b="1" dirty="0" smtClean="0"/>
            <a:t>Stabilirea modului de determinare și confirmare a bazei valorice</a:t>
          </a:r>
          <a:endParaRPr lang="ro-RO" b="1" baseline="0" dirty="0"/>
        </a:p>
      </dgm:t>
    </dgm:pt>
    <dgm:pt modelId="{8A812608-05CE-4C53-8624-03ED49537FC8}" type="parTrans" cxnId="{42F0D7CA-B39A-41F0-900C-5B5FEC7401C0}">
      <dgm:prSet/>
      <dgm:spPr/>
      <dgm:t>
        <a:bodyPr/>
        <a:lstStyle/>
        <a:p>
          <a:endParaRPr lang="ru-RU"/>
        </a:p>
      </dgm:t>
    </dgm:pt>
    <dgm:pt modelId="{D9410DCC-1730-48FD-8F1E-F73FA229FEDF}" type="sibTrans" cxnId="{42F0D7CA-B39A-41F0-900C-5B5FEC7401C0}">
      <dgm:prSet/>
      <dgm:spPr/>
      <dgm:t>
        <a:bodyPr/>
        <a:lstStyle/>
        <a:p>
          <a:endParaRPr lang="ru-RU"/>
        </a:p>
      </dgm:t>
    </dgm:pt>
    <dgm:pt modelId="{FA614E7E-71A1-4643-A48C-170A17E70829}" type="pres">
      <dgm:prSet presAssocID="{CDA6CCE8-C44C-45B6-A81C-721C43C300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76F506-2B87-43D5-B338-9B35D0EE1799}" type="pres">
      <dgm:prSet presAssocID="{F8193145-74CC-46E1-8E8D-12091623EF6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936AB-17D3-4AE0-AED7-9991FA59A778}" type="pres">
      <dgm:prSet presAssocID="{3788CB91-CA0F-4A70-95C9-3B10E151492A}" presName="spacer" presStyleCnt="0"/>
      <dgm:spPr/>
    </dgm:pt>
    <dgm:pt modelId="{29D2BB2B-B1A4-4173-B783-A4783C97DA01}" type="pres">
      <dgm:prSet presAssocID="{B6CCFABE-D9BC-46AC-AD9C-6AD38418B40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5551C8-6AC6-48E2-B6F4-0A6F2D176328}" type="pres">
      <dgm:prSet presAssocID="{96E85868-ABD7-464D-AD5D-42A498978FA5}" presName="spacer" presStyleCnt="0"/>
      <dgm:spPr/>
    </dgm:pt>
    <dgm:pt modelId="{5CD90015-D453-478C-9BAE-1103C0FA2A84}" type="pres">
      <dgm:prSet presAssocID="{901380B4-150C-4E56-B3A3-ABADB096860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963D18-15E0-4FC4-AC34-7AC41FCD23A8}" type="pres">
      <dgm:prSet presAssocID="{4B6CDAEB-38DE-42EB-A8A5-8E5A04A8112D}" presName="spacer" presStyleCnt="0"/>
      <dgm:spPr/>
    </dgm:pt>
    <dgm:pt modelId="{C789275D-697F-4EF0-B256-37ACF49C987F}" type="pres">
      <dgm:prSet presAssocID="{50CA17BE-A34C-424F-B907-7F578EF4292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760C7C-E8DF-45FD-808C-D32DA8EB5772}" type="presOf" srcId="{901380B4-150C-4E56-B3A3-ABADB096860A}" destId="{5CD90015-D453-478C-9BAE-1103C0FA2A84}" srcOrd="0" destOrd="0" presId="urn:microsoft.com/office/officeart/2005/8/layout/vList2"/>
    <dgm:cxn modelId="{42F0D7CA-B39A-41F0-900C-5B5FEC7401C0}" srcId="{CDA6CCE8-C44C-45B6-A81C-721C43C3008B}" destId="{50CA17BE-A34C-424F-B907-7F578EF42924}" srcOrd="3" destOrd="0" parTransId="{8A812608-05CE-4C53-8624-03ED49537FC8}" sibTransId="{D9410DCC-1730-48FD-8F1E-F73FA229FEDF}"/>
    <dgm:cxn modelId="{1D502EFB-1CFA-4E59-8143-042C6AC5DBF0}" type="presOf" srcId="{B6CCFABE-D9BC-46AC-AD9C-6AD38418B407}" destId="{29D2BB2B-B1A4-4173-B783-A4783C97DA01}" srcOrd="0" destOrd="0" presId="urn:microsoft.com/office/officeart/2005/8/layout/vList2"/>
    <dgm:cxn modelId="{1A36A23D-248A-4D4B-9E88-41CBD2EB1C61}" type="presOf" srcId="{50CA17BE-A34C-424F-B907-7F578EF42924}" destId="{C789275D-697F-4EF0-B256-37ACF49C987F}" srcOrd="0" destOrd="0" presId="urn:microsoft.com/office/officeart/2005/8/layout/vList2"/>
    <dgm:cxn modelId="{1E860829-C602-450F-97B8-2BD0CB0F4E21}" type="presOf" srcId="{F8193145-74CC-46E1-8E8D-12091623EF61}" destId="{F576F506-2B87-43D5-B338-9B35D0EE1799}" srcOrd="0" destOrd="0" presId="urn:microsoft.com/office/officeart/2005/8/layout/vList2"/>
    <dgm:cxn modelId="{2D2CE388-496F-443C-9C35-E60CB2CDDA72}" srcId="{CDA6CCE8-C44C-45B6-A81C-721C43C3008B}" destId="{F8193145-74CC-46E1-8E8D-12091623EF61}" srcOrd="0" destOrd="0" parTransId="{A0FB3F11-86CF-4FCC-978B-E0B3D3FA5B36}" sibTransId="{3788CB91-CA0F-4A70-95C9-3B10E151492A}"/>
    <dgm:cxn modelId="{FDABED29-E169-4FB9-911E-070CFBC87391}" srcId="{CDA6CCE8-C44C-45B6-A81C-721C43C3008B}" destId="{B6CCFABE-D9BC-46AC-AD9C-6AD38418B407}" srcOrd="1" destOrd="0" parTransId="{90C84EC7-3701-4B5D-9E33-661014A7C445}" sibTransId="{96E85868-ABD7-464D-AD5D-42A498978FA5}"/>
    <dgm:cxn modelId="{5BACD138-66D3-4D39-886E-AE0863216B65}" type="presOf" srcId="{CDA6CCE8-C44C-45B6-A81C-721C43C3008B}" destId="{FA614E7E-71A1-4643-A48C-170A17E70829}" srcOrd="0" destOrd="0" presId="urn:microsoft.com/office/officeart/2005/8/layout/vList2"/>
    <dgm:cxn modelId="{11229B67-1833-42B5-B863-AE4EE16AC43C}" srcId="{CDA6CCE8-C44C-45B6-A81C-721C43C3008B}" destId="{901380B4-150C-4E56-B3A3-ABADB096860A}" srcOrd="2" destOrd="0" parTransId="{218E02F5-99CD-4D8C-9F8D-3C26ABFC24D1}" sibTransId="{4B6CDAEB-38DE-42EB-A8A5-8E5A04A8112D}"/>
    <dgm:cxn modelId="{AC7F3A14-FC3A-4980-BB48-26261C9069F5}" type="presParOf" srcId="{FA614E7E-71A1-4643-A48C-170A17E70829}" destId="{F576F506-2B87-43D5-B338-9B35D0EE1799}" srcOrd="0" destOrd="0" presId="urn:microsoft.com/office/officeart/2005/8/layout/vList2"/>
    <dgm:cxn modelId="{2C8DDB8D-C6FB-4CB8-8FB1-C8C7738300DF}" type="presParOf" srcId="{FA614E7E-71A1-4643-A48C-170A17E70829}" destId="{CF0936AB-17D3-4AE0-AED7-9991FA59A778}" srcOrd="1" destOrd="0" presId="urn:microsoft.com/office/officeart/2005/8/layout/vList2"/>
    <dgm:cxn modelId="{67A94F8B-5020-4250-BCE7-8FB1F0370478}" type="presParOf" srcId="{FA614E7E-71A1-4643-A48C-170A17E70829}" destId="{29D2BB2B-B1A4-4173-B783-A4783C97DA01}" srcOrd="2" destOrd="0" presId="urn:microsoft.com/office/officeart/2005/8/layout/vList2"/>
    <dgm:cxn modelId="{6DB4FEA8-1992-4A51-A474-028052D44F94}" type="presParOf" srcId="{FA614E7E-71A1-4643-A48C-170A17E70829}" destId="{385551C8-6AC6-48E2-B6F4-0A6F2D176328}" srcOrd="3" destOrd="0" presId="urn:microsoft.com/office/officeart/2005/8/layout/vList2"/>
    <dgm:cxn modelId="{1FF972CE-09D8-44E2-BAB4-DFA2DFC9F7BB}" type="presParOf" srcId="{FA614E7E-71A1-4643-A48C-170A17E70829}" destId="{5CD90015-D453-478C-9BAE-1103C0FA2A84}" srcOrd="4" destOrd="0" presId="urn:microsoft.com/office/officeart/2005/8/layout/vList2"/>
    <dgm:cxn modelId="{E306A0C1-5A84-4EFA-84BF-3FC0895C9963}" type="presParOf" srcId="{FA614E7E-71A1-4643-A48C-170A17E70829}" destId="{A9963D18-15E0-4FC4-AC34-7AC41FCD23A8}" srcOrd="5" destOrd="0" presId="urn:microsoft.com/office/officeart/2005/8/layout/vList2"/>
    <dgm:cxn modelId="{1DD5315A-1CC1-43D3-9F2F-208E83B93CEF}" type="presParOf" srcId="{FA614E7E-71A1-4643-A48C-170A17E70829}" destId="{C789275D-697F-4EF0-B256-37ACF49C987F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46715-9929-434B-884A-A60376D9BB08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CB4FC-F994-4238-8F50-E80736B553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1E5EF-F607-493D-B538-57025419F219}" type="datetimeFigureOut">
              <a:rPr lang="ro-RO" smtClean="0"/>
              <a:pPr/>
              <a:t>23.08.2016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CDD7E-988B-443A-9C24-520FB449E9C8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327512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73D1-7015-4D9E-8BBD-A6CA71B96932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832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06F53-7BE1-4FCC-AD54-FD29B23D69AF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514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E04-A790-4DA6-948B-C27A1A125EA8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917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D5A94-50F5-4DD6-A385-AEDD13C1B176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115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9F8-FF18-4203-873E-3D6C5EF09313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003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769F5-E2D2-4E33-8066-DF1A9A5B58BC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421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E68B-5AF7-43D8-86B0-05562E3BBA1F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10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2A29-EE11-4910-BF18-860350A4C69C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31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4FA0E-555F-4D71-96D4-AB2124C9626B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063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AC2F7-C71F-4051-B1FA-2C897A105D57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8D3B-F405-4ED3-ADF4-9FD80F37100D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67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93B7C-A099-4FBA-89E6-8CB17BC74828}" type="datetime1">
              <a:rPr lang="en-US" smtClean="0"/>
              <a:pPr/>
              <a:t>8/23/2016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9805-8101-46BC-929F-444A7D7D5C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6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lex:LPLP1997112013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286124"/>
            <a:ext cx="7772400" cy="200026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PRINCIPALELE M</a:t>
            </a:r>
            <a:r>
              <a:rPr lang="ro-RO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ĂSURI DE POLITICĂ FISCALĂ ȘI VAMALĂ PENTRU ANUL 2017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cxnSp>
        <p:nvCxnSpPr>
          <p:cNvPr id="5" name="Conector drept 4"/>
          <p:cNvCxnSpPr/>
          <p:nvPr/>
        </p:nvCxnSpPr>
        <p:spPr>
          <a:xfrm>
            <a:off x="438953" y="3140968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rept 5"/>
          <p:cNvCxnSpPr/>
          <p:nvPr/>
        </p:nvCxnSpPr>
        <p:spPr>
          <a:xfrm>
            <a:off x="1547664" y="3284984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3913" y="332656"/>
            <a:ext cx="1856781" cy="233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tăText 8"/>
          <p:cNvSpPr txBox="1"/>
          <p:nvPr/>
        </p:nvSpPr>
        <p:spPr>
          <a:xfrm flipH="1">
            <a:off x="2285984" y="2714620"/>
            <a:ext cx="4531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al Republicii Moldova  </a:t>
            </a:r>
            <a:endParaRPr lang="ro-RO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00298" y="5786454"/>
            <a:ext cx="4143404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Dorel NOROC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Șef Direcție Generală Politică și Legislație Fiscală și Vamală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785786" y="5072074"/>
            <a:ext cx="7643866" cy="15716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785786" y="2214554"/>
            <a:ext cx="7643866" cy="2500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42910" y="1214422"/>
            <a:ext cx="78581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(10) MODIFICAREA REGIMURILOR TVA AFERENTE UNOR OPERAȚIUNI ECONOMICE (DREPTURI DE AUTOR, BIOCOMBUSTIBIL SOLID)</a:t>
            </a: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785786" y="2143116"/>
            <a:ext cx="764386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o-M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Articolul 103 alin. (1) pct.7)</a:t>
            </a: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</a:t>
            </a:r>
            <a:r>
              <a:rPr lang="ru-RU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</a:t>
            </a:r>
            <a:r>
              <a:rPr lang="ro-RO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rviciile</a:t>
            </a:r>
            <a:r>
              <a:rPr lang="ro-RO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legate de operaţiunile de acordare de licenţe şi eliberare de brevete (cu excepţia celor de intermediere şi a celor aferente importului de mărfuri prevăzute la art.11 alin.(1) </a:t>
            </a:r>
            <a:r>
              <a:rPr lang="ro-RO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lit.d</a:t>
            </a:r>
            <a:r>
              <a:rPr lang="ro-RO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 din </a:t>
            </a:r>
            <a:r>
              <a:rPr lang="ro-RO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  <a:hlinkClick r:id="rId3"/>
              </a:rPr>
              <a:t>Legea nr.1380-XIII din 20 noiembrie 1997</a:t>
            </a:r>
            <a:r>
              <a:rPr lang="ro-RO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cu privire la tariful vamal), referitoare la obiectele proprietăţii industriale, precum şi cele referitoare la obiectele dreptului de autor şi ale drepturilor conexe;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Scutite            Livrări impozabile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o-M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Articolul 104 lit.b1)</a:t>
            </a:r>
            <a:endParaRPr lang="ro-RO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o-RO" dirty="0" smtClean="0"/>
              <a:t>B</a:t>
            </a:r>
            <a:r>
              <a:rPr lang="vi-VN" dirty="0" smtClean="0"/>
              <a:t>iomasa lemnoasă, erbacee şi din fructe destinată producerii energiei termice şi apei calde</a:t>
            </a:r>
            <a:endParaRPr lang="ro-RO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o-RO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Cota ,,0”                  Cota 8%</a:t>
            </a:r>
            <a:endParaRPr lang="ro-RO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857620" y="442913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ight Arrow 13"/>
          <p:cNvSpPr/>
          <p:nvPr/>
        </p:nvSpPr>
        <p:spPr>
          <a:xfrm>
            <a:off x="4429124" y="642939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(11) MAJORAREA COTELOR ACCIZELOR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4282" y="1442426"/>
          <a:ext cx="8715437" cy="514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488"/>
                <a:gridCol w="1106098"/>
                <a:gridCol w="1071570"/>
                <a:gridCol w="1071570"/>
                <a:gridCol w="1143008"/>
                <a:gridCol w="2071703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Impact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PRODUSE PETROLIERE</a:t>
                      </a:r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just"/>
                      <a:r>
                        <a:rPr lang="ro-RO" sz="1600" dirty="0" smtClean="0"/>
                        <a:t>Impact fiscal – </a:t>
                      </a:r>
                      <a:r>
                        <a:rPr lang="ro-RO" sz="1600" b="1" dirty="0" smtClean="0"/>
                        <a:t>133</a:t>
                      </a:r>
                      <a:r>
                        <a:rPr lang="ro-RO" sz="1600" dirty="0" smtClean="0"/>
                        <a:t> mil. lei.</a:t>
                      </a:r>
                    </a:p>
                    <a:p>
                      <a:pPr algn="just"/>
                      <a:r>
                        <a:rPr lang="ro-RO" sz="1600" dirty="0" smtClean="0"/>
                        <a:t>Asupra prețurilor:</a:t>
                      </a:r>
                    </a:p>
                    <a:p>
                      <a:pPr algn="just"/>
                      <a:r>
                        <a:rPr lang="ro-RO" sz="1600" dirty="0" smtClean="0"/>
                        <a:t>- B – </a:t>
                      </a:r>
                      <a:r>
                        <a:rPr lang="ro-RO" sz="1600" b="1" dirty="0" smtClean="0"/>
                        <a:t>0,33</a:t>
                      </a:r>
                      <a:r>
                        <a:rPr lang="ro-RO" sz="1600" dirty="0" smtClean="0"/>
                        <a:t> MDL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o-RO" sz="1600" dirty="0" smtClean="0"/>
                        <a:t> M  - </a:t>
                      </a:r>
                      <a:r>
                        <a:rPr lang="ro-RO" sz="1600" b="1" dirty="0" smtClean="0"/>
                        <a:t>0,15</a:t>
                      </a:r>
                      <a:r>
                        <a:rPr lang="ro-RO" sz="1600" dirty="0" smtClean="0"/>
                        <a:t> MDL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o-RO" sz="1600" dirty="0" smtClean="0"/>
                        <a:t> G – </a:t>
                      </a:r>
                      <a:r>
                        <a:rPr lang="ro-RO" sz="1600" b="1" dirty="0" smtClean="0"/>
                        <a:t>0,15</a:t>
                      </a:r>
                      <a:r>
                        <a:rPr lang="ro-RO" sz="1600" dirty="0" smtClean="0"/>
                        <a:t> MDL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Benzina, tona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4 137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4 503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4 904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5 357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Motorina, tona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1 720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1 872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2 038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2 226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Gaze lichefiate, tona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2 577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2 805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3 054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3 336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PRODUSE DIN TUTUN</a:t>
                      </a:r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Impact fiscal – </a:t>
                      </a:r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mil. lei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Asupra prețurilor: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Creșterea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minimă </a:t>
                      </a:r>
                      <a:r>
                        <a:rPr lang="ro-RO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MDL/Pachet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6116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Filtru, 1000b /valoarea lei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300 +12/ 400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350+12/460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400+12/ 520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450+12/ 580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Fără filtru, 1000b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60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100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140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180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PRODUSE</a:t>
                      </a:r>
                      <a:r>
                        <a:rPr lang="ro-RO" sz="1400" b="1" baseline="0" dirty="0" smtClean="0"/>
                        <a:t> ALCOOLICE</a:t>
                      </a:r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Impact fiscal – </a:t>
                      </a:r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mil. lei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Bere, litru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2,38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2,5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2,63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2,76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Vermuturi și alte băuturi fermentate, litru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12,34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12,96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13,61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14,29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Rachiuri</a:t>
                      </a:r>
                      <a:r>
                        <a:rPr lang="ro-RO" sz="1600" baseline="0" dirty="0" smtClean="0"/>
                        <a:t>, lichioruri, etc., alcool absolut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85,83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90,12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94,63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99,36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(12) ANULAREA ACCIZELOR PENTRU O CATEGORIE DE BUNURI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14348" y="1785926"/>
          <a:ext cx="8072495" cy="4558217"/>
        </p:xfrm>
        <a:graphic>
          <a:graphicData uri="http://schemas.openxmlformats.org/drawingml/2006/table">
            <a:tbl>
              <a:tblPr/>
              <a:tblGrid>
                <a:gridCol w="1207102"/>
                <a:gridCol w="3093198"/>
                <a:gridCol w="1754071"/>
                <a:gridCol w="2018124"/>
              </a:tblGrid>
              <a:tr h="1083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8519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Aparate de înregistrare a sunetului; aparate de reproducere a sunetului; aparate de înregistrare şi reproducere a sunetului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valoarea în lei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15%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573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852110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vi-VN" sz="1400" b="1" dirty="0">
                          <a:latin typeface="Arial" pitchFamily="34" charset="0"/>
                          <a:cs typeface="Arial" pitchFamily="34" charset="0"/>
                        </a:rPr>
                        <a:t>Aparate video de înregistrat sau de reprodus, chiar încorporînd un receptor de semnale videofonice cu bandă magnetică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valoarea în lei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744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852190000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Alte aparate video de înregistrat sau de reprodus, chiar </a:t>
                      </a:r>
                      <a:r>
                        <a:rPr lang="ro-MO" sz="1400" b="1" dirty="0" err="1">
                          <a:latin typeface="Arial" pitchFamily="34" charset="0"/>
                          <a:cs typeface="Arial" pitchFamily="34" charset="0"/>
                        </a:rPr>
                        <a:t>încorporînd</a:t>
                      </a:r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 un receptor de semnale videofonice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valoarea în lei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599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latin typeface="Arial" pitchFamily="34" charset="0"/>
                          <a:cs typeface="Arial" pitchFamily="34" charset="0"/>
                        </a:rPr>
                        <a:t>8527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Aparate de recepţie pentru radiodifuziune, chiar combinate, în acelaşi corp, cu un aparat de înregistrare sau de reproducere a sunetului sau cu un ceas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o-MO" sz="1400" b="1" dirty="0">
                          <a:latin typeface="Arial" pitchFamily="34" charset="0"/>
                          <a:cs typeface="Arial" pitchFamily="34" charset="0"/>
                        </a:rPr>
                        <a:t>valoarea în lei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fontAlgn="t"/>
                      <a:r>
                        <a:rPr lang="ru-RU" sz="1800" b="1" dirty="0"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</a:p>
                  </a:txBody>
                  <a:tcPr marL="8411" marR="8411" marT="13457" marB="1345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(13) TAXE LOCALE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357158" y="2000240"/>
            <a:ext cx="8429683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584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FontTx/>
              <a:buChar char="•"/>
            </a:pP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 Introducerea sistemului de plafonare a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taxelor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locale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;</a:t>
            </a:r>
            <a:endParaRPr lang="ro-RO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FontTx/>
              <a:buChar char="•"/>
            </a:pP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 Atribuirea dreptului autorităților locale de a emite avizele de plată pentru </a:t>
            </a:r>
            <a:r>
              <a:rPr lang="ro-RO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perso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anel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ce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practică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activitate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de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întreprinzător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;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  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Extinderea bazei impozabile pentru taxa pentru unități comerciale și/sau de prestări servicii (spre exemplu: activitatea instituțiilor financiare, activități în domeniul contabilității şi auditului financiar; activităţi de consultanţă pentru afaceri şi management, activităţi de asistenţă stomatologică, activităţi de comunicaţii electronice prin reţele cu cablu, activităţi de comunicaţii electronice prin satelit, </a:t>
            </a:r>
            <a:r>
              <a:rPr lang="ro-RO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etc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).;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229600" cy="516596"/>
          </a:xfrm>
        </p:spPr>
        <p:txBody>
          <a:bodyPr>
            <a:normAutofit/>
          </a:bodyPr>
          <a:lstStyle/>
          <a:p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(14) ACTIVITĂȚI INDEPENDENTE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85720" y="1643050"/>
          <a:ext cx="8572560" cy="4584301"/>
        </p:xfrm>
        <a:graphic>
          <a:graphicData uri="http://schemas.openxmlformats.org/drawingml/2006/table">
            <a:tbl>
              <a:tblPr/>
              <a:tblGrid>
                <a:gridCol w="2222516"/>
                <a:gridCol w="3219196"/>
                <a:gridCol w="3130848"/>
              </a:tblGrid>
              <a:tr h="0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PATENTA DE ÎNTREPRINZĂTOR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ACTIVITATE INDEPENDENTĂ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7399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Perioada de valabilitate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 la 1 lună </a:t>
                      </a:r>
                      <a:r>
                        <a:rPr lang="ro-RO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pînă</a:t>
                      </a: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la 1 an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Nelimitat (</a:t>
                      </a:r>
                      <a:r>
                        <a:rPr lang="ro-RO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pînă</a:t>
                      </a: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la încetarea activității la solicitarea persoanei)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5738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Venitul anual din </a:t>
                      </a:r>
                      <a:r>
                        <a:rPr lang="ro-RO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vînzări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300.000 lei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600.000 lei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2198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Impozitarea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Costul patentei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Costul patentei în comerț variază între 100 – 540 lei 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lunar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1% din venitul din </a:t>
                      </a:r>
                      <a:r>
                        <a:rPr lang="ro-RO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vînzări</a:t>
                      </a: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dar nu mai puțin de 3000 lei anual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6064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CNAM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Costul anual al poliței de asigurare în 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medicină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Costul anual al poliței de asigurare în medicină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3199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CNAS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Contribuții sociale pentru asigurarea unei pensii minime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Contribuții sociale pentru asigurarea unei pensii minime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7399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Raportarea fiscală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Nu raportează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Darea de seamă anuală simplificată cu achitarea trimestrială a impozitului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800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Import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Fără drept de import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Cu drept de import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999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Mărfuri comercializate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Produse </a:t>
                      </a:r>
                      <a:r>
                        <a:rPr lang="ro-RO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limitate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Orice produs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078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Mașini de casă și control cu memorie fiscală (MCC)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Exceptarea de la utilizarea MCC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Obligația utilizării MCC.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Costul mașinilor de casă și control se deduce din mărimea impozitului spre achitare.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599"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Alt personal auxiliar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Este interzisă angajarea de personal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847850" algn="l"/>
                        </a:tabLst>
                      </a:pPr>
                      <a:r>
                        <a:rPr lang="ro-RO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Este interzisă angajarea de personal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7611" marR="27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516596"/>
          </a:xfrm>
        </p:spPr>
        <p:txBody>
          <a:bodyPr>
            <a:normAutofit/>
          </a:bodyPr>
          <a:lstStyle/>
          <a:p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(15) ACTIVITĂȚI PROFESIONALE AFERENTE SECTORULUI JUSTIȚIEI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42844" y="1525908"/>
          <a:ext cx="8858312" cy="52063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8937"/>
                <a:gridCol w="5929375"/>
              </a:tblGrid>
              <a:tr h="19243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SUBIECȚII: 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Avocat</a:t>
                      </a:r>
                      <a:r>
                        <a:rPr kumimoji="0" lang="ro-RO" sz="18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în cadrul cabinetului a avocatului și/sau biroului asociat de avocați, notarul public, executorul judecătoresc, administrator autorizat, mediator în cadrul biroului individual al mediatorului și/sau biroului asociat de mediator, expert judiciar, traducător/ interpret autorizat.</a:t>
                      </a:r>
                      <a:endParaRPr kumimoji="0" lang="ro-RO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5717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OBIECTUL IMPUNERII: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Venitul impozabil/venituri obținute</a:t>
                      </a:r>
                      <a:endParaRPr kumimoji="0" lang="ro-RO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4289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COTA DE IMPOZITARE: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18% din venitul impozabil, dar nu mai puțin de 3% din total venituri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8191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kumimoji="0" lang="ro-RO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DEDUCERI: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Se permite deducerea cheltuielilor achitate</a:t>
                      </a:r>
                      <a:r>
                        <a:rPr kumimoji="0" lang="ro-RO" sz="18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 sau suportate exclusiv în cadrul desfășurării activității profesionale conexe sectorului justiției</a:t>
                      </a:r>
                      <a:endParaRPr kumimoji="0" lang="ro-RO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293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MODUL DE RAPORTARE ȘI ACHITARE: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Trimestrial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Arial Unicode MS" panose="020B0604020202020204" pitchFamily="34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(16) IMPOZIT PE BUNURI IMOBILIARE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42910" y="2000240"/>
            <a:ext cx="814393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MO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Majorarea cotei impozitului pe bunuri imobiliare pentru bunurile cu altă destinație </a:t>
            </a:r>
            <a:r>
              <a:rPr lang="ro-MO" sz="20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decît</a:t>
            </a:r>
            <a:r>
              <a:rPr lang="ro-MO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cea locativă de la 0,1% la 0,4% 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MO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Majorarea intervalelor de impozitare a cotei maxime pentru bunurile imobiliare cu destinație locativă de la ,,0,3%” la ,,0,4%”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MO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Revizuirea scutirilor aferente impozitelor pe bunuri imobiliare</a:t>
            </a:r>
            <a:endParaRPr kumimoji="0" lang="ro-M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(17) ALTE MĂSURI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u 11"/>
          <p:cNvSpPr txBox="1">
            <a:spLocks/>
          </p:cNvSpPr>
          <p:nvPr/>
        </p:nvSpPr>
        <p:spPr>
          <a:xfrm>
            <a:off x="142844" y="1357298"/>
            <a:ext cx="8643998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Aplicarea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aceluiași regim de impozitare a veniturilor din pariuri sportive asemenea veniturilor din campaniile promoționale și/sau din loterii</a:t>
            </a:r>
          </a:p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Excluderea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dreptului agenților economici de a deduce în scopuri fiscale donațiile efectuate în favoarea organizațiilor sindicale și patronale (5% din venitul impozabil) conform art.36 alin.(1) din Codul fiscal</a:t>
            </a:r>
          </a:p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Introducerea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reținerii finale la sursă în mărime de 10%  a impozitului din venitul persoanei fizice din </a:t>
            </a:r>
            <a:r>
              <a:rPr lang="ro-RO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vînzarea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bunurilor prin intermediu unităţilor  de comerţ  de  consignaţie</a:t>
            </a:r>
          </a:p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6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Modificarea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condiției de atribuire a statului de rezident, și anume revederea termenul de aflare a persoanei în RM, de la ,,cel puțin 183 de zile pe parcursului anului fiscal” cu ,,oricare 12 luni consecutive</a:t>
            </a: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”</a:t>
            </a:r>
            <a:endParaRPr lang="ro-RO" sz="16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516596"/>
          </a:xfrm>
        </p:spPr>
        <p:txBody>
          <a:bodyPr>
            <a:normAutofit fontScale="90000"/>
          </a:bodyPr>
          <a:lstStyle/>
          <a:p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ro-RO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(17) ALTE MĂSURI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endParaRPr lang="ro-RO" sz="18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u 11"/>
          <p:cNvSpPr txBox="1">
            <a:spLocks/>
          </p:cNvSpPr>
          <p:nvPr/>
        </p:nvSpPr>
        <p:spPr>
          <a:xfrm>
            <a:off x="142844" y="1357298"/>
            <a:ext cx="8643998" cy="5286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4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Aplicarea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aceluiași indicator pentru calcularea facilității de patron acordate de angajator, ca și în cazul  deducerii cheltuielilor aferente </a:t>
            </a:r>
            <a:r>
              <a:rPr lang="ro-RO" sz="1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dobînzilor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suportate în baza contractului de împrumut de către agenţii economici în folosul persoanelor fizice şi juridice</a:t>
            </a:r>
          </a:p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4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Reflectarea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în Codul fiscal a modalităţii de excludere din trecerea în cont şi raportarea la costuri sau la cheltuieli a sumei TVA în cazul modificării regimului fiscal pentru livrarea mărfurilor (serviciilor) din impozabil în scutit de TVA</a:t>
            </a:r>
          </a:p>
          <a:p>
            <a:pPr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4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Diminuarea 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cotei accizului </a:t>
            </a:r>
            <a:r>
              <a:rPr lang="ro-RO" sz="1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pînă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la 2,5 euro pentru autoturisme cu capacitate cilindrică  de 3000 cm3 (benzină) și cu  capacitate cilindrică de   2500 cm3 (diesel) față de cele stabilite pentru anul 2016 în valoare de 3,72 euro</a:t>
            </a:r>
            <a:endParaRPr lang="ro-RO" sz="14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lvl="0" indent="265113" algn="just">
              <a:lnSpc>
                <a:spcPct val="17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ro-RO" sz="14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Exceptarea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de aplicare a scutirii accizelor pentru alcool etilic utilizat de subiecții impunerii care desfășoară activitate economică în același timp </a:t>
            </a:r>
            <a:r>
              <a:rPr lang="ro-RO" sz="1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atît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în industria parfumeriei și cosmetică </a:t>
            </a:r>
            <a:r>
              <a:rPr lang="ro-RO" sz="1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cît</a:t>
            </a:r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și în domeniul  producerii și comercializării produselor alcoolice, etc.</a:t>
            </a:r>
            <a:endParaRPr lang="ro-RO" sz="10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42910" y="2143116"/>
            <a:ext cx="7772400" cy="30718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Mulțumim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pentru atenție!</a:t>
            </a:r>
            <a:endParaRPr kumimoji="0" lang="en-US" sz="5400" b="0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4" y="1214423"/>
          <a:ext cx="8229600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Rectangle 18"/>
          <p:cNvSpPr/>
          <p:nvPr/>
        </p:nvSpPr>
        <p:spPr>
          <a:xfrm>
            <a:off x="642910" y="2928934"/>
            <a:ext cx="79296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ro-RO" sz="2800" b="1" dirty="0" smtClean="0">
                <a:latin typeface="Arial" pitchFamily="34" charset="0"/>
                <a:cs typeface="Arial" pitchFamily="34" charset="0"/>
              </a:rPr>
              <a:t> Reguli clare de impozitare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ro-RO" sz="2800" b="1" dirty="0" smtClean="0">
                <a:latin typeface="Arial" pitchFamily="34" charset="0"/>
                <a:cs typeface="Arial" pitchFamily="34" charset="0"/>
              </a:rPr>
              <a:t> Previzibilitatea politicilor fiscale și vamale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ro-RO" sz="2800" b="1" dirty="0" smtClean="0">
                <a:latin typeface="Arial" pitchFamily="34" charset="0"/>
                <a:cs typeface="Arial" pitchFamily="34" charset="0"/>
              </a:rPr>
              <a:t> Mediu investițional atractiv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ro-RO" sz="2800" b="1" dirty="0" smtClean="0">
                <a:latin typeface="Arial" pitchFamily="34" charset="0"/>
                <a:cs typeface="Arial" pitchFamily="34" charset="0"/>
              </a:rPr>
              <a:t> Redistribuirea echitabilă a veniturilor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ro-RO" sz="2800" b="1" dirty="0" smtClean="0">
                <a:latin typeface="Arial" pitchFamily="34" charset="0"/>
                <a:cs typeface="Arial" pitchFamily="34" charset="0"/>
              </a:rPr>
              <a:t> Asigurarea finanțării cheltuielilor publice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14282" y="1643050"/>
          <a:ext cx="8715436" cy="494827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000528"/>
                <a:gridCol w="4714908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>
                          <a:latin typeface="Arial" pitchFamily="34" charset="0"/>
                          <a:cs typeface="Arial" pitchFamily="34" charset="0"/>
                        </a:rPr>
                        <a:t>Cetățeni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>
                          <a:latin typeface="Arial" pitchFamily="34" charset="0"/>
                          <a:cs typeface="Arial" pitchFamily="34" charset="0"/>
                        </a:rPr>
                        <a:t>Agenți economici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5264"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(1) Scutirile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personale</a:t>
                      </a:r>
                    </a:p>
                    <a:p>
                      <a:pPr algn="just"/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Pragul de impozitare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(6) SFIA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3810"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(2) Creșteri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de capital (Locuința de bază)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(7) Perioada fiscală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8606"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(3) Darea în arendă a terenurilor agricole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(8) Extinderea facilităților  IT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27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(4) Darea în posesie sau folosință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proprietatea imobiliară</a:t>
                      </a:r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(9) Înregistrarea operațiunilor  economice în Registrul general electronic al facturilor fiscale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8657"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(5) Regimul fiscal aferent veniturilor de la livrarea producției agricole de către cetățeni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(10) Modificarea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regimurilor TVA aferente unor operațiuni economice (drepturi de autor, biocombustibil solid)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5289">
                <a:tc>
                  <a:txBody>
                    <a:bodyPr/>
                    <a:lstStyle/>
                    <a:p>
                      <a:pPr algn="just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(11) Majorarea cotelor accizelor (3 ani)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8132">
                <a:tc>
                  <a:txBody>
                    <a:bodyPr/>
                    <a:lstStyle/>
                    <a:p>
                      <a:pPr algn="just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(12) Anularea accizelor pentru o categorie de bunuri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7695">
                <a:tc>
                  <a:txBody>
                    <a:bodyPr/>
                    <a:lstStyle/>
                    <a:p>
                      <a:pPr algn="just"/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(13)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Taxe locale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20">
                <a:tc gridSpan="2"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(14)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Activități independente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190">
                <a:tc gridSpan="2">
                  <a:txBody>
                    <a:bodyPr/>
                    <a:lstStyle/>
                    <a:p>
                      <a:pPr algn="just"/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(15) Activități profesionale aferente sectorului</a:t>
                      </a:r>
                      <a:r>
                        <a:rPr lang="ro-RO" sz="1400" baseline="0" dirty="0" smtClean="0">
                          <a:latin typeface="Arial" pitchFamily="34" charset="0"/>
                          <a:cs typeface="Arial" pitchFamily="34" charset="0"/>
                        </a:rPr>
                        <a:t> justiției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1478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Arial" pitchFamily="34" charset="0"/>
                          <a:cs typeface="Arial" pitchFamily="34" charset="0"/>
                        </a:rPr>
                        <a:t>(17) Impozit pe bunuri imobiliare</a:t>
                      </a:r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7210">
                <a:tc gridSpan="2">
                  <a:txBody>
                    <a:bodyPr/>
                    <a:lstStyle/>
                    <a:p>
                      <a:pPr algn="just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(18)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Alte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m</a:t>
                      </a:r>
                      <a:r>
                        <a:rPr lang="ro-RO" sz="1400" dirty="0" err="1" smtClean="0">
                          <a:latin typeface="Arial" pitchFamily="34" charset="0"/>
                          <a:cs typeface="Arial" pitchFamily="34" charset="0"/>
                        </a:rPr>
                        <a:t>ăsuri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CasetăText 8"/>
          <p:cNvSpPr txBox="1"/>
          <p:nvPr/>
        </p:nvSpPr>
        <p:spPr>
          <a:xfrm flipH="1">
            <a:off x="1643042" y="1285860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PRINCIPALELE MĂSURI EXISTENTE ÎN PROIECT</a:t>
            </a:r>
            <a:endParaRPr lang="ro-RO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57158" y="1714488"/>
          <a:ext cx="8501123" cy="475942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428892"/>
                <a:gridCol w="1428760"/>
                <a:gridCol w="1428760"/>
                <a:gridCol w="1285884"/>
                <a:gridCol w="1928827"/>
              </a:tblGrid>
              <a:tr h="25449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Denumirea</a:t>
                      </a:r>
                      <a:endParaRPr lang="ro-RO" sz="1800" b="1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ro-RO" sz="18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ro-RO" sz="18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Asupra cetățenilor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Venit neimpozabil = </a:t>
                      </a:r>
                      <a:r>
                        <a:rPr lang="ro-RO" sz="12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13837</a:t>
                      </a: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MDL</a:t>
                      </a:r>
                      <a:r>
                        <a:rPr lang="en-US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(2016)</a:t>
                      </a:r>
                      <a:endParaRPr lang="ro-RO" sz="12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Venit neimpozabil = </a:t>
                      </a:r>
                      <a:r>
                        <a:rPr lang="ro-RO" sz="12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14503</a:t>
                      </a: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MDL</a:t>
                      </a:r>
                      <a:r>
                        <a:rPr lang="en-US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(2017)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2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Venituri</a:t>
                      </a:r>
                      <a:r>
                        <a:rPr lang="en-US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&lt; </a:t>
                      </a:r>
                      <a:r>
                        <a:rPr lang="en-US" sz="12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49 296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MDL, impact </a:t>
                      </a:r>
                      <a:r>
                        <a:rPr lang="en-US" sz="1200" b="1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-42 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MDL (660 </a:t>
                      </a:r>
                      <a:r>
                        <a:rPr lang="en-US" sz="1200" b="0" baseline="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mii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persoane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)</a:t>
                      </a:r>
                      <a:endParaRPr lang="ro-RO" sz="12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Venituri</a:t>
                      </a:r>
                      <a:r>
                        <a:rPr lang="en-US" sz="12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&gt; </a:t>
                      </a:r>
                      <a:r>
                        <a:rPr lang="en-US" sz="12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49 296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MDL, impact </a:t>
                      </a:r>
                      <a:r>
                        <a:rPr lang="en-US" sz="1200" b="1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-272 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MDL (220 </a:t>
                      </a:r>
                      <a:r>
                        <a:rPr lang="en-US" sz="1200" b="0" baseline="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mii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noProof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persoane</a:t>
                      </a:r>
                      <a:r>
                        <a:rPr lang="en-US" sz="12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).</a:t>
                      </a:r>
                      <a:endParaRPr lang="ro-RO" sz="12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1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Asupra bugetului </a:t>
                      </a:r>
                      <a:endParaRPr lang="en-US" sz="1400" b="1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-83</a:t>
                      </a:r>
                      <a:r>
                        <a:rPr lang="en-US" sz="1400" b="0" baseline="0" noProof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mil. lei</a:t>
                      </a:r>
                      <a:endParaRPr lang="ro-RO" sz="1400" b="0" noProof="0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4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efectiv</a:t>
                      </a:r>
                      <a:endParaRPr lang="ro-RO" sz="18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noProof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prevederi </a:t>
                      </a:r>
                      <a:endParaRPr lang="ro-RO" sz="18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10626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Mărimea anuală</a:t>
                      </a:r>
                      <a:r>
                        <a:rPr lang="ro-RO" sz="1600" baseline="0" noProof="0" dirty="0" smtClean="0">
                          <a:latin typeface="Arial" pitchFamily="34" charset="0"/>
                          <a:cs typeface="Arial" pitchFamily="34" charset="0"/>
                        </a:rPr>
                        <a:t> a </a:t>
                      </a: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grilelor de venit impozabile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vi&lt;29640:7%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vi&gt;29640:18%</a:t>
                      </a:r>
                      <a:endParaRPr lang="ro-RO" sz="1600" b="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vi&lt;31140:7%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vi&gt;31140:18%</a:t>
                      </a:r>
                      <a:endParaRPr lang="ro-RO" sz="1600" b="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0" noProof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IMPACTUL?</a:t>
                      </a:r>
                      <a:endParaRPr lang="ro-RO" sz="1400" b="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b="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89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Scutirea anuală personală,  lei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10 128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10 620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113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Scutirea anuală personală majoră, lei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15 060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15 840 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34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Scutirea anuală pentru persoanele întreţinute, lei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2 256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noProof="0" dirty="0" smtClean="0">
                          <a:latin typeface="Arial" pitchFamily="34" charset="0"/>
                          <a:cs typeface="Arial" pitchFamily="34" charset="0"/>
                        </a:rPr>
                        <a:t>2 340 </a:t>
                      </a:r>
                      <a:endParaRPr lang="ro-RO" sz="16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400" noProof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18" marR="635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0034" y="1214422"/>
            <a:ext cx="792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(1) IMPOZITUL PE VENITUL PERSOANELOR FIZICE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5786446" y="3786190"/>
            <a:ext cx="107157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00034" y="1214422"/>
            <a:ext cx="792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(2)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CRE</a:t>
            </a: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ȘTERI DE CAPITAL</a:t>
            </a:r>
          </a:p>
        </p:txBody>
      </p:sp>
      <p:graphicFrame>
        <p:nvGraphicFramePr>
          <p:cNvPr id="16" name="Diagram 15"/>
          <p:cNvGraphicFramePr/>
          <p:nvPr/>
        </p:nvGraphicFramePr>
        <p:xfrm>
          <a:off x="571472" y="1714488"/>
          <a:ext cx="7929618" cy="1869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00034" y="3786190"/>
            <a:ext cx="7929618" cy="456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Mărimea bazei valorice în cazul lipsei documentelor confirmative: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71472" y="4357694"/>
          <a:ext cx="7929618" cy="2291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964809"/>
                <a:gridCol w="39648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Momentul </a:t>
                      </a:r>
                      <a:r>
                        <a:rPr lang="ro-RO" dirty="0" err="1" smtClean="0">
                          <a:latin typeface="Arial" pitchFamily="34" charset="0"/>
                          <a:cs typeface="Arial" pitchFamily="34" charset="0"/>
                        </a:rPr>
                        <a:t>dobîndirii</a:t>
                      </a:r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 bunului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Mărimea bazei valorice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9292">
                <a:tc>
                  <a:txBody>
                    <a:bodyPr/>
                    <a:lstStyle/>
                    <a:p>
                      <a:pPr algn="ctr"/>
                      <a:r>
                        <a:rPr kumimoji="0" lang="ro-RO" u="none" strike="noStrike" cap="none" normalizeH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Pînă</a:t>
                      </a:r>
                      <a:r>
                        <a:rPr kumimoji="0" lang="ro-RO" u="none" strike="noStrike" cap="none" normalizeH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la 1 ianuarie 2004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100% din valoarea estimată de organele cadastrale la 31.12.2003 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o-RO" u="none" strike="noStrike" cap="none" normalizeH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Pînă</a:t>
                      </a:r>
                      <a:r>
                        <a:rPr kumimoji="0" lang="ro-RO" u="none" strike="noStrike" cap="none" normalizeH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la 1 ianuarie 2007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75% din valoarea estimată de organele cadastrale la 31.12.2006 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o-RO" u="none" strike="noStrike" cap="none" normalizeH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Pînă</a:t>
                      </a:r>
                      <a:r>
                        <a:rPr kumimoji="0" lang="ro-RO" u="none" strike="noStrike" cap="none" normalizeH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la 1 ianuarie 2017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50% din valoarea estimată de organele cadastrale la 31.12.2006 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1214422"/>
            <a:ext cx="84296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(3) REGIMUL DE IMPOZITARE AFERENT VENITURILOR DIN DAREA ÎN ARENDĂ A TERENURILOR AGRICOLE, (4) LOCAȚIUNE, ARENDA, UZUFRUCTUL BUNURILOR IMOBILE, (5) DIN VÎNZAREA PRODUCȚIEI AGRICOLE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7158" y="2201983"/>
          <a:ext cx="8429684" cy="4370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14842"/>
              </a:tblGrid>
              <a:tr h="529809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Situația curentă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Situația propusă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28833">
                <a:tc gridSpan="2"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latin typeface="Arial" pitchFamily="34" charset="0"/>
                          <a:cs typeface="Arial" pitchFamily="34" charset="0"/>
                        </a:rPr>
                        <a:t>Darea</a:t>
                      </a:r>
                      <a:r>
                        <a:rPr lang="ro-RO" b="1" baseline="0" dirty="0" smtClean="0">
                          <a:latin typeface="Arial" pitchFamily="34" charset="0"/>
                          <a:cs typeface="Arial" pitchFamily="34" charset="0"/>
                        </a:rPr>
                        <a:t> în folosință și/sau posesiune a proprietății imobiliare (cetățeni-cetățeni)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</a:tr>
              <a:tr h="616270">
                <a:tc>
                  <a:txBody>
                    <a:bodyPr/>
                    <a:lstStyle/>
                    <a:p>
                      <a:pPr algn="ctr"/>
                      <a:r>
                        <a:rPr lang="ro-RO" b="1" baseline="0" dirty="0" smtClean="0"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din valoarea contractului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b="1" baseline="0" dirty="0" smtClean="0">
                          <a:latin typeface="Arial" pitchFamily="34" charset="0"/>
                          <a:cs typeface="Arial" pitchFamily="34" charset="0"/>
                        </a:rPr>
                        <a:t>10%</a:t>
                      </a:r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din valoarea contractului</a:t>
                      </a:r>
                      <a:endParaRPr lang="ru-RU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058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b="1" dirty="0" smtClean="0">
                          <a:latin typeface="Arial" pitchFamily="34" charset="0"/>
                          <a:cs typeface="Arial" pitchFamily="34" charset="0"/>
                        </a:rPr>
                        <a:t>Darea în arendă a terenurilor agricole</a:t>
                      </a:r>
                      <a:r>
                        <a:rPr lang="ro-RO" b="1" baseline="0" dirty="0" smtClean="0">
                          <a:latin typeface="Arial" pitchFamily="34" charset="0"/>
                          <a:cs typeface="Arial" pitchFamily="34" charset="0"/>
                        </a:rPr>
                        <a:t> de către cetățeni</a:t>
                      </a:r>
                      <a:endParaRPr lang="ro-RO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02346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Cetățeanul</a:t>
                      </a:r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 este obligată să includă veniturile din darea în arendă a terenurilor agricole în venitul brut la completarea declarației fiscale.  </a:t>
                      </a:r>
                    </a:p>
                    <a:p>
                      <a:pPr algn="ctr"/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Cota de impozitarea – </a:t>
                      </a:r>
                      <a:r>
                        <a:rPr lang="ro-RO" b="1" baseline="0" dirty="0" smtClean="0">
                          <a:latin typeface="Arial" pitchFamily="34" charset="0"/>
                          <a:cs typeface="Arial" pitchFamily="34" charset="0"/>
                        </a:rPr>
                        <a:t>7%/18%.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" pitchFamily="34" charset="0"/>
                          <a:cs typeface="Arial" pitchFamily="34" charset="0"/>
                        </a:rPr>
                        <a:t>7%  -</a:t>
                      </a:r>
                      <a:r>
                        <a:rPr lang="ro-RO" baseline="0" dirty="0" smtClean="0">
                          <a:latin typeface="Arial" pitchFamily="34" charset="0"/>
                          <a:cs typeface="Arial" pitchFamily="34" charset="0"/>
                        </a:rPr>
                        <a:t> reținere finală. Cetățeanul este scutit de a include veniturile din darea în arendă a terenurilor agricole în venitul brut la completarea declarației fiscale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1758">
                <a:tc gridSpan="2">
                  <a:txBody>
                    <a:bodyPr/>
                    <a:lstStyle/>
                    <a:p>
                      <a:pPr algn="ctr"/>
                      <a:r>
                        <a:rPr lang="ro-RO" b="1" dirty="0" err="1" smtClean="0">
                          <a:latin typeface="Arial" pitchFamily="34" charset="0"/>
                          <a:cs typeface="Arial" pitchFamily="34" charset="0"/>
                        </a:rPr>
                        <a:t>Vînzarea</a:t>
                      </a:r>
                      <a:r>
                        <a:rPr lang="ro-RO" b="1" dirty="0" smtClean="0">
                          <a:latin typeface="Arial" pitchFamily="34" charset="0"/>
                          <a:cs typeface="Arial" pitchFamily="34" charset="0"/>
                        </a:rPr>
                        <a:t> producției agricole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3188"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latin typeface="Arial" pitchFamily="34" charset="0"/>
                          <a:cs typeface="Arial" pitchFamily="34" charset="0"/>
                        </a:rPr>
                        <a:t>2% </a:t>
                      </a:r>
                      <a:r>
                        <a:rPr lang="ro-RO" b="0" dirty="0" smtClean="0">
                          <a:latin typeface="Arial" pitchFamily="34" charset="0"/>
                          <a:cs typeface="Arial" pitchFamily="34" charset="0"/>
                        </a:rPr>
                        <a:t>din venit</a:t>
                      </a:r>
                      <a:endParaRPr lang="ru-RU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latin typeface="Arial" pitchFamily="34" charset="0"/>
                          <a:cs typeface="Arial" pitchFamily="34" charset="0"/>
                        </a:rPr>
                        <a:t>3% </a:t>
                      </a:r>
                      <a:r>
                        <a:rPr lang="ro-RO" b="0" dirty="0" smtClean="0">
                          <a:latin typeface="Arial" pitchFamily="34" charset="0"/>
                          <a:cs typeface="Arial" pitchFamily="34" charset="0"/>
                        </a:rPr>
                        <a:t>din venit</a:t>
                      </a:r>
                      <a:endParaRPr lang="ru-RU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42910" y="1643050"/>
            <a:ext cx="792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(6) SOLUȚIA FISCALĂ INDIVIDUALĂ ANTICIPATĂ (SFIA)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57158" y="2214554"/>
            <a:ext cx="4143404" cy="36933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u="sng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CONCEPTUL SFIA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Beneficiari:  </a:t>
            </a:r>
            <a:r>
              <a:rPr lang="en-US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</a:t>
            </a: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genți economici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Emitentul:    SFS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Costul: 1 500 euro / 3 000 euro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Este obligatorie pentru organele cu atribuție de administrare fiscală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La modificarea legislație SFIA își pierde valabilitatea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643438" y="2214554"/>
            <a:ext cx="4286280" cy="36933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u="sng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AVANTAJELE SFIA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Stabilitatea și previzibilitate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Încrederea în aplicarea corectă a legislației fiscale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Reducerea situațiilor de conflict dintre agenții economici și autorități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Gestionarea riscului fiscal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://drconsultants.ro/wp-content/uploads/2012/03/profit-cos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643446"/>
            <a:ext cx="4143404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42910" y="1428736"/>
            <a:ext cx="3500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(7) PERIOADA FISCALĂ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4786314" y="1357298"/>
            <a:ext cx="37147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(8) EXTINDEREA FACILITĂȚILOR ÎN SECTORUL IT PÎNĂ ÎN ANUL </a:t>
            </a:r>
            <a:r>
              <a:rPr lang="ro-RO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857364"/>
            <a:ext cx="40719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Entitățile </a:t>
            </a:r>
            <a:r>
              <a:rPr lang="ru-RU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ale</a:t>
            </a:r>
            <a:r>
              <a:rPr lang="ru-RU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căror entităţi-mamă aplică altă perioadă </a:t>
            </a:r>
            <a:r>
              <a:rPr lang="ru-RU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de</a:t>
            </a:r>
            <a:r>
              <a:rPr lang="ru-RU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raportare</a:t>
            </a:r>
            <a:r>
              <a:rPr lang="ru-RU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financiară</a:t>
            </a: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o-RO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decît</a:t>
            </a: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anul calendaristic vor avea dreptul să aplice perioada fiscală privind impozitul pe venit corespunzătoare cu perioada de gestiune pentru întocmirea și prezentarea rapoartelor financiare.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Perioada de tranziție.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http://diez.md/wp-content/uploads/2015/06/moldova22-620x34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0646" y="4000504"/>
            <a:ext cx="4763354" cy="26813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000496" y="4143380"/>
            <a:ext cx="3714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</a:t>
            </a:r>
            <a:endParaRPr lang="ro-RO" sz="2000" b="1" dirty="0" smtClean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428596" y="1857364"/>
            <a:ext cx="8286808" cy="47149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Conector drept 4"/>
          <p:cNvCxnSpPr/>
          <p:nvPr/>
        </p:nvCxnSpPr>
        <p:spPr>
          <a:xfrm>
            <a:off x="539552" y="1057253"/>
            <a:ext cx="79928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rept 7"/>
          <p:cNvCxnSpPr/>
          <p:nvPr/>
        </p:nvCxnSpPr>
        <p:spPr>
          <a:xfrm>
            <a:off x="1043608" y="908720"/>
            <a:ext cx="6336703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tăText 8"/>
          <p:cNvSpPr txBox="1"/>
          <p:nvPr/>
        </p:nvSpPr>
        <p:spPr>
          <a:xfrm flipH="1">
            <a:off x="1024980" y="377124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Ministerul Finanţelor </a:t>
            </a:r>
          </a:p>
          <a:p>
            <a:r>
              <a:rPr lang="ro-RO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 Republicii Moldova  </a:t>
            </a:r>
            <a:endParaRPr lang="ro-RO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Substituent număr diapozitiv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9805-8101-46BC-929F-444A7D7D5C8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8" name="Picture 4" descr="C:\Documents and Settings\Vero\Мои документы\Dropbox\MF\generale MF\stema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9335" y="32172"/>
            <a:ext cx="780677" cy="98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42910" y="1139595"/>
            <a:ext cx="78581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(9) ÎNREGISTRAREA OPERAȚIUNILOR  ECONOMICE ÎN REGISTRUL GENERAL ELECTRONIC AL FACTURILOR FISCALE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928794" y="2143116"/>
            <a:ext cx="5072098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Obligativitatea înregistrării facturilor primite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785786" y="4071942"/>
            <a:ext cx="785818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Timp</a:t>
            </a:r>
            <a:endParaRPr lang="ru-RU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000100" y="4429132"/>
            <a:ext cx="10001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787108" y="4428338"/>
            <a:ext cx="10001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858678" y="4428338"/>
            <a:ext cx="10001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858810" y="4428338"/>
            <a:ext cx="10001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642910" y="4857760"/>
            <a:ext cx="78581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          01                                                       31              5             </a:t>
            </a: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10</a:t>
            </a:r>
            <a:r>
              <a:rPr lang="en-US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       25</a:t>
            </a:r>
            <a:endParaRPr lang="ro-RO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25" name="Left Brace 24"/>
          <p:cNvSpPr/>
          <p:nvPr/>
        </p:nvSpPr>
        <p:spPr>
          <a:xfrm rot="16200000">
            <a:off x="3143240" y="3643314"/>
            <a:ext cx="500066" cy="3786214"/>
          </a:xfrm>
          <a:prstGeom prst="leftBrace">
            <a:avLst>
              <a:gd name="adj1" fmla="val 8333"/>
              <a:gd name="adj2" fmla="val 5056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Left Brace 25"/>
          <p:cNvSpPr/>
          <p:nvPr/>
        </p:nvSpPr>
        <p:spPr>
          <a:xfrm rot="5400000">
            <a:off x="3679025" y="1321578"/>
            <a:ext cx="500066" cy="4857784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Left Brace 26"/>
          <p:cNvSpPr/>
          <p:nvPr/>
        </p:nvSpPr>
        <p:spPr>
          <a:xfrm rot="5400000">
            <a:off x="4214810" y="-142900"/>
            <a:ext cx="428628" cy="5857916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357290" y="3071810"/>
            <a:ext cx="5143536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Obligativitatea înregistrării facturilor eliberate</a:t>
            </a: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500166" y="5845750"/>
            <a:ext cx="3786214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o-RO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Operațiuni economice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644628" y="4428338"/>
            <a:ext cx="1000132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</TotalTime>
  <Words>1814</Words>
  <Application>Microsoft Office PowerPoint</Application>
  <PresentationFormat>On-screen Show (4:3)</PresentationFormat>
  <Paragraphs>330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Temă Office</vt:lpstr>
      <vt:lpstr>PRINCIPALELE MĂSURI DE POLITICĂ FISCALĂ ȘI VAMALĂ PENTRU ANUL 2017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(11) MAJORAREA COTELOR ACCIZELOR  </vt:lpstr>
      <vt:lpstr>  (12) ANULAREA ACCIZELOR PENTRU O CATEGORIE DE BUNURI  </vt:lpstr>
      <vt:lpstr>  (13) TAXE LOCALE </vt:lpstr>
      <vt:lpstr>(14) ACTIVITĂȚI INDEPENDENTE</vt:lpstr>
      <vt:lpstr>(15) ACTIVITĂȚI PROFESIONALE AFERENTE SECTORULUI JUSTIȚIEI</vt:lpstr>
      <vt:lpstr> (16) IMPOZIT PE BUNURI IMOBILIARE </vt:lpstr>
      <vt:lpstr> (17) ALTE MĂSURI </vt:lpstr>
      <vt:lpstr> (17) ALTE MĂSURI 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Armasu Octavian</dc:creator>
  <cp:lastModifiedBy>norocdorel</cp:lastModifiedBy>
  <cp:revision>237</cp:revision>
  <dcterms:created xsi:type="dcterms:W3CDTF">2016-03-01T10:58:13Z</dcterms:created>
  <dcterms:modified xsi:type="dcterms:W3CDTF">2016-08-23T06:38:25Z</dcterms:modified>
</cp:coreProperties>
</file>